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40"/>
  </p:notesMasterIdLst>
  <p:sldIdLst>
    <p:sldId id="256" r:id="rId2"/>
    <p:sldId id="257" r:id="rId3"/>
    <p:sldId id="259" r:id="rId4"/>
    <p:sldId id="269" r:id="rId5"/>
    <p:sldId id="270" r:id="rId6"/>
    <p:sldId id="267" r:id="rId7"/>
    <p:sldId id="272" r:id="rId8"/>
    <p:sldId id="271" r:id="rId9"/>
    <p:sldId id="268" r:id="rId10"/>
    <p:sldId id="284" r:id="rId11"/>
    <p:sldId id="281" r:id="rId12"/>
    <p:sldId id="283" r:id="rId13"/>
    <p:sldId id="282" r:id="rId14"/>
    <p:sldId id="302" r:id="rId15"/>
    <p:sldId id="258" r:id="rId16"/>
    <p:sldId id="287" r:id="rId17"/>
    <p:sldId id="288" r:id="rId18"/>
    <p:sldId id="289" r:id="rId19"/>
    <p:sldId id="290" r:id="rId20"/>
    <p:sldId id="291" r:id="rId21"/>
    <p:sldId id="292" r:id="rId22"/>
    <p:sldId id="286" r:id="rId23"/>
    <p:sldId id="293" r:id="rId24"/>
    <p:sldId id="266" r:id="rId25"/>
    <p:sldId id="295" r:id="rId26"/>
    <p:sldId id="299" r:id="rId27"/>
    <p:sldId id="301" r:id="rId28"/>
    <p:sldId id="300" r:id="rId29"/>
    <p:sldId id="303" r:id="rId30"/>
    <p:sldId id="294" r:id="rId31"/>
    <p:sldId id="274" r:id="rId32"/>
    <p:sldId id="275" r:id="rId33"/>
    <p:sldId id="276" r:id="rId34"/>
    <p:sldId id="278" r:id="rId35"/>
    <p:sldId id="280" r:id="rId36"/>
    <p:sldId id="279" r:id="rId37"/>
    <p:sldId id="273" r:id="rId38"/>
    <p:sldId id="260" r:id="rId3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4" d="100"/>
          <a:sy n="104" d="100"/>
        </p:scale>
        <p:origin x="114"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viewProps" Target="view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theme" Target="theme/theme1.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CA20CF0E-31D9-4F3C-B36A-E41516EF30D5}">
      <dgm:prSet phldrT="[טקסט]"/>
      <dgm:spPr/>
      <dgm:t>
        <a:bodyPr/>
        <a:lstStyle/>
        <a:p>
          <a:pPr rtl="1"/>
          <a:r>
            <a:rPr lang="en-US" dirty="0"/>
            <a:t>Point GMM(2020)</a:t>
          </a:r>
          <a:endParaRPr lang="he-IL" dirty="0"/>
        </a:p>
      </dgm:t>
    </dgm:pt>
    <dgm:pt modelId="{DEA907D5-2680-4452-A0F2-AAE0C5C416BF}" type="parTrans" cxnId="{9232BAB5-0950-4BB0-957B-82B72C794929}">
      <dgm:prSet/>
      <dgm:spPr/>
      <dgm:t>
        <a:bodyPr/>
        <a:lstStyle/>
        <a:p>
          <a:pPr rtl="1"/>
          <a:endParaRPr lang="he-IL"/>
        </a:p>
      </dgm:t>
    </dgm:pt>
    <dgm:pt modelId="{F740C863-0794-4305-AD64-6FEDA6D3342F}" type="sibTrans" cxnId="{9232BAB5-0950-4BB0-957B-82B72C794929}">
      <dgm:prSet/>
      <dgm:spPr/>
      <dgm:t>
        <a:bodyPr/>
        <a:lstStyle/>
        <a:p>
          <a:pPr rtl="1"/>
          <a:endParaRPr lang="he-IL"/>
        </a:p>
      </dgm:t>
    </dgm:pt>
    <dgm:pt modelId="{3490A8F2-817A-43FA-8FE2-2B7CA3EA87A7}">
      <dgm:prSet phldrT="[טקסט]"/>
      <dgm:spPr/>
      <dgm:t>
        <a:bodyPr/>
        <a:lstStyle/>
        <a:p>
          <a:pPr rtl="1"/>
          <a:r>
            <a:rPr lang="en-US" dirty="0"/>
            <a:t>Point Conv(2020)</a:t>
          </a:r>
          <a:endParaRPr lang="he-IL" dirty="0"/>
        </a:p>
      </dgm:t>
    </dgm:pt>
    <dgm:pt modelId="{36C70E28-BA87-40B5-A62C-0F6416ACB948}" type="parTrans" cxnId="{7A8F4366-8545-415B-9001-CAB295772AC2}">
      <dgm:prSet/>
      <dgm:spPr/>
      <dgm:t>
        <a:bodyPr/>
        <a:lstStyle/>
        <a:p>
          <a:pPr rtl="1"/>
          <a:endParaRPr lang="he-IL"/>
        </a:p>
      </dgm:t>
    </dgm:pt>
    <dgm:pt modelId="{6D418E11-DDD9-45B1-BCC3-AF654337C015}" type="sibTrans" cxnId="{7A8F4366-8545-415B-9001-CAB295772AC2}">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6" custScaleX="141611">
        <dgm:presLayoutVars>
          <dgm:bulletEnabled val="1"/>
        </dgm:presLayoutVars>
      </dgm:prSet>
      <dgm:spPr/>
    </dgm:pt>
    <dgm:pt modelId="{182D05E4-05B6-44A8-9542-54A910F2F8E8}" type="pres">
      <dgm:prSet presAssocID="{633D8EC2-62A1-4428-9C57-62302CE6EB3D}" presName="circleA" presStyleLbl="node1" presStyleIdx="0" presStyleCnt="6"/>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6"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6"/>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6" custScaleX="141732">
        <dgm:presLayoutVars>
          <dgm:bulletEnabled val="1"/>
        </dgm:presLayoutVars>
      </dgm:prSet>
      <dgm:spPr/>
    </dgm:pt>
    <dgm:pt modelId="{0DE8F0F5-5962-4594-9711-413ED32BFF41}" type="pres">
      <dgm:prSet presAssocID="{076AD113-9ADF-44C9-820B-1FB974C6B3E2}" presName="circleA" presStyleLbl="node1" presStyleIdx="2" presStyleCnt="6"/>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CF1A8C2D-82D1-4A68-835C-99BBB861BAEA}" type="pres">
      <dgm:prSet presAssocID="{CA20CF0E-31D9-4F3C-B36A-E41516EF30D5}" presName="compositeB" presStyleCnt="0"/>
      <dgm:spPr/>
    </dgm:pt>
    <dgm:pt modelId="{F32AE320-15BC-4A9C-AF79-2046DE16E574}" type="pres">
      <dgm:prSet presAssocID="{CA20CF0E-31D9-4F3C-B36A-E41516EF30D5}" presName="textB" presStyleLbl="revTx" presStyleIdx="3" presStyleCnt="6" custScaleX="167301">
        <dgm:presLayoutVars>
          <dgm:bulletEnabled val="1"/>
        </dgm:presLayoutVars>
      </dgm:prSet>
      <dgm:spPr/>
    </dgm:pt>
    <dgm:pt modelId="{143F6AE4-6B25-440F-97B8-E2124C56464D}" type="pres">
      <dgm:prSet presAssocID="{CA20CF0E-31D9-4F3C-B36A-E41516EF30D5}" presName="circleB" presStyleLbl="node1" presStyleIdx="3" presStyleCnt="6"/>
      <dgm:spPr/>
    </dgm:pt>
    <dgm:pt modelId="{ADA0EB42-41B2-49AB-A3C3-72AB4081E2A2}" type="pres">
      <dgm:prSet presAssocID="{CA20CF0E-31D9-4F3C-B36A-E41516EF30D5}" presName="spaceB" presStyleCnt="0"/>
      <dgm:spPr/>
    </dgm:pt>
    <dgm:pt modelId="{E47FB83D-7770-4A11-B0B4-A9285061CC1B}" type="pres">
      <dgm:prSet presAssocID="{F740C863-0794-4305-AD64-6FEDA6D3342F}" presName="space" presStyleCnt="0"/>
      <dgm:spPr/>
    </dgm:pt>
    <dgm:pt modelId="{DD5A324D-70C7-4A2F-BA94-20A8D71FF003}" type="pres">
      <dgm:prSet presAssocID="{3490A8F2-817A-43FA-8FE2-2B7CA3EA87A7}" presName="compositeA" presStyleCnt="0"/>
      <dgm:spPr/>
    </dgm:pt>
    <dgm:pt modelId="{D527AD9E-A71E-4FA9-A102-D2F6297FC489}" type="pres">
      <dgm:prSet presAssocID="{3490A8F2-817A-43FA-8FE2-2B7CA3EA87A7}" presName="textA" presStyleLbl="revTx" presStyleIdx="4" presStyleCnt="6" custScaleX="145762">
        <dgm:presLayoutVars>
          <dgm:bulletEnabled val="1"/>
        </dgm:presLayoutVars>
      </dgm:prSet>
      <dgm:spPr/>
    </dgm:pt>
    <dgm:pt modelId="{932FD320-6B62-4A08-BAD8-83DDCF4B8510}" type="pres">
      <dgm:prSet presAssocID="{3490A8F2-817A-43FA-8FE2-2B7CA3EA87A7}" presName="circleA" presStyleLbl="node1" presStyleIdx="4" presStyleCnt="6"/>
      <dgm:spPr/>
    </dgm:pt>
    <dgm:pt modelId="{7EE3EF2C-8B8C-424F-93DC-D36AB3BC12CA}" type="pres">
      <dgm:prSet presAssocID="{3490A8F2-817A-43FA-8FE2-2B7CA3EA87A7}" presName="spaceA" presStyleCnt="0"/>
      <dgm:spPr/>
    </dgm:pt>
    <dgm:pt modelId="{C7B6ABAD-2C17-4701-82AC-840B2E691B8D}" type="pres">
      <dgm:prSet presAssocID="{6D418E11-DDD9-45B1-BCC3-AF654337C015}" presName="space" presStyleCnt="0"/>
      <dgm:spPr/>
    </dgm:pt>
    <dgm:pt modelId="{D5B1E422-3364-4E06-9C4A-94ECA92CACAC}" type="pres">
      <dgm:prSet presAssocID="{C12807BF-43CE-4C4D-B88C-FF21E5C91F46}" presName="compositeB" presStyleCnt="0"/>
      <dgm:spPr/>
    </dgm:pt>
    <dgm:pt modelId="{7EFA8A11-374C-44B4-9D5E-888EBE87FEC9}" type="pres">
      <dgm:prSet presAssocID="{C12807BF-43CE-4C4D-B88C-FF21E5C91F46}" presName="textB" presStyleLbl="revTx" presStyleIdx="5" presStyleCnt="6">
        <dgm:presLayoutVars>
          <dgm:bulletEnabled val="1"/>
        </dgm:presLayoutVars>
      </dgm:prSet>
      <dgm:spPr/>
    </dgm:pt>
    <dgm:pt modelId="{FF3EFEE0-3E26-49FE-8834-A0BCF587E02C}" type="pres">
      <dgm:prSet presAssocID="{C12807BF-43CE-4C4D-B88C-FF21E5C91F46}" presName="circleB" presStyleLbl="node1" presStyleIdx="5" presStyleCnt="6"/>
      <dgm:spPr/>
    </dgm:pt>
    <dgm:pt modelId="{49A4D4B8-BCD9-455C-A4A2-73652E7097AC}"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BDB8EE3B-5CB6-4415-AF17-5CA5B7BA2095}" type="presOf" srcId="{C12807BF-43CE-4C4D-B88C-FF21E5C91F46}" destId="{7EFA8A11-374C-44B4-9D5E-888EBE87FEC9}" srcOrd="0" destOrd="0" presId="urn:microsoft.com/office/officeart/2005/8/layout/hProcess11"/>
    <dgm:cxn modelId="{9B2E8840-D9AC-4FAC-8E9D-BB9CDB2353E2}" type="presOf" srcId="{CA20CF0E-31D9-4F3C-B36A-E41516EF30D5}" destId="{F32AE320-15BC-4A9C-AF79-2046DE16E574}" srcOrd="0" destOrd="0" presId="urn:microsoft.com/office/officeart/2005/8/layout/hProcess11"/>
    <dgm:cxn modelId="{7A8F4366-8545-415B-9001-CAB295772AC2}" srcId="{D4C3FDA4-A4AB-492E-ADA4-29F1AC76ABC7}" destId="{3490A8F2-817A-43FA-8FE2-2B7CA3EA87A7}" srcOrd="4" destOrd="0" parTransId="{36C70E28-BA87-40B5-A62C-0F6416ACB948}" sibTransId="{6D418E11-DDD9-45B1-BCC3-AF654337C015}"/>
    <dgm:cxn modelId="{CAD98E6A-E153-47BC-8BCA-2B3DA2E31BAE}" srcId="{D4C3FDA4-A4AB-492E-ADA4-29F1AC76ABC7}" destId="{076AD113-9ADF-44C9-820B-1FB974C6B3E2}" srcOrd="2" destOrd="0" parTransId="{ED019F6D-48B2-4664-B253-4F90551AD0D9}" sibTransId="{49DFE690-8FC8-4554-A25E-555C54F3C12D}"/>
    <dgm:cxn modelId="{C1F61C6B-6F19-4E54-99B0-CB2A2B3A1118}" type="presOf" srcId="{3490A8F2-817A-43FA-8FE2-2B7CA3EA87A7}" destId="{D527AD9E-A71E-4FA9-A102-D2F6297FC489}" srcOrd="0" destOrd="0" presId="urn:microsoft.com/office/officeart/2005/8/layout/hProcess11"/>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9232BAB5-0950-4BB0-957B-82B72C794929}" srcId="{D4C3FDA4-A4AB-492E-ADA4-29F1AC76ABC7}" destId="{CA20CF0E-31D9-4F3C-B36A-E41516EF30D5}" srcOrd="3" destOrd="0" parTransId="{DEA907D5-2680-4452-A0F2-AAE0C5C416BF}" sibTransId="{F740C863-0794-4305-AD64-6FEDA6D3342F}"/>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5"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A31BD968-DB6C-43DD-9D7D-7AC099754084}" type="presParOf" srcId="{D3C7FD77-B55B-45AE-A6ED-528BD3EA1C2C}" destId="{CF1A8C2D-82D1-4A68-835C-99BBB861BAEA}" srcOrd="6" destOrd="0" presId="urn:microsoft.com/office/officeart/2005/8/layout/hProcess11"/>
    <dgm:cxn modelId="{8A1CDB57-49D5-4197-9402-FFB758B9F697}" type="presParOf" srcId="{CF1A8C2D-82D1-4A68-835C-99BBB861BAEA}" destId="{F32AE320-15BC-4A9C-AF79-2046DE16E574}" srcOrd="0" destOrd="0" presId="urn:microsoft.com/office/officeart/2005/8/layout/hProcess11"/>
    <dgm:cxn modelId="{DEB2A517-9C99-4E6B-A0A8-BFD8D036CCDC}" type="presParOf" srcId="{CF1A8C2D-82D1-4A68-835C-99BBB861BAEA}" destId="{143F6AE4-6B25-440F-97B8-E2124C56464D}" srcOrd="1" destOrd="0" presId="urn:microsoft.com/office/officeart/2005/8/layout/hProcess11"/>
    <dgm:cxn modelId="{E44ED1C5-2610-4A6E-A16F-8FC0C4F291D0}" type="presParOf" srcId="{CF1A8C2D-82D1-4A68-835C-99BBB861BAEA}" destId="{ADA0EB42-41B2-49AB-A3C3-72AB4081E2A2}" srcOrd="2" destOrd="0" presId="urn:microsoft.com/office/officeart/2005/8/layout/hProcess11"/>
    <dgm:cxn modelId="{B648DA38-2CE4-4E90-8957-C82A0ADAEB2D}" type="presParOf" srcId="{D3C7FD77-B55B-45AE-A6ED-528BD3EA1C2C}" destId="{E47FB83D-7770-4A11-B0B4-A9285061CC1B}" srcOrd="7" destOrd="0" presId="urn:microsoft.com/office/officeart/2005/8/layout/hProcess11"/>
    <dgm:cxn modelId="{BCE871EC-B804-473F-A10B-3E5B8B09706E}" type="presParOf" srcId="{D3C7FD77-B55B-45AE-A6ED-528BD3EA1C2C}" destId="{DD5A324D-70C7-4A2F-BA94-20A8D71FF003}" srcOrd="8" destOrd="0" presId="urn:microsoft.com/office/officeart/2005/8/layout/hProcess11"/>
    <dgm:cxn modelId="{2974BBF4-8AF3-421E-8B7B-552165F86A43}" type="presParOf" srcId="{DD5A324D-70C7-4A2F-BA94-20A8D71FF003}" destId="{D527AD9E-A71E-4FA9-A102-D2F6297FC489}" srcOrd="0" destOrd="0" presId="urn:microsoft.com/office/officeart/2005/8/layout/hProcess11"/>
    <dgm:cxn modelId="{DA9F8F81-070A-49BF-8381-9DE981548E0B}" type="presParOf" srcId="{DD5A324D-70C7-4A2F-BA94-20A8D71FF003}" destId="{932FD320-6B62-4A08-BAD8-83DDCF4B8510}" srcOrd="1" destOrd="0" presId="urn:microsoft.com/office/officeart/2005/8/layout/hProcess11"/>
    <dgm:cxn modelId="{568DA48A-D5B3-4C58-9FF0-31E7EEB0096D}" type="presParOf" srcId="{DD5A324D-70C7-4A2F-BA94-20A8D71FF003}" destId="{7EE3EF2C-8B8C-424F-93DC-D36AB3BC12CA}" srcOrd="2" destOrd="0" presId="urn:microsoft.com/office/officeart/2005/8/layout/hProcess11"/>
    <dgm:cxn modelId="{F4F2C27B-308E-4D5E-AF88-E59361014F6E}" type="presParOf" srcId="{D3C7FD77-B55B-45AE-A6ED-528BD3EA1C2C}" destId="{C7B6ABAD-2C17-4701-82AC-840B2E691B8D}" srcOrd="9" destOrd="0" presId="urn:microsoft.com/office/officeart/2005/8/layout/hProcess11"/>
    <dgm:cxn modelId="{202A1956-BA0C-4255-8990-08FAE651EF0A}" type="presParOf" srcId="{D3C7FD77-B55B-45AE-A6ED-528BD3EA1C2C}" destId="{D5B1E422-3364-4E06-9C4A-94ECA92CACAC}" srcOrd="10" destOrd="0" presId="urn:microsoft.com/office/officeart/2005/8/layout/hProcess11"/>
    <dgm:cxn modelId="{64DF4AA8-B8F2-4E60-8D53-949621B3FB97}" type="presParOf" srcId="{D5B1E422-3364-4E06-9C4A-94ECA92CACAC}" destId="{7EFA8A11-374C-44B4-9D5E-888EBE87FEC9}" srcOrd="0" destOrd="0" presId="urn:microsoft.com/office/officeart/2005/8/layout/hProcess11"/>
    <dgm:cxn modelId="{3E81D6B9-FB15-4B5B-A55F-BD6C93ED48D6}" type="presParOf" srcId="{D5B1E422-3364-4E06-9C4A-94ECA92CACAC}" destId="{FF3EFEE0-3E26-49FE-8834-A0BCF587E02C}" srcOrd="1" destOrd="0" presId="urn:microsoft.com/office/officeart/2005/8/layout/hProcess11"/>
    <dgm:cxn modelId="{1AFB328D-2AF2-4173-A979-EBBA47F258E3}" type="presParOf" srcId="{D5B1E422-3364-4E06-9C4A-94ECA92CACAC}" destId="{49A4D4B8-BCD9-455C-A4A2-73652E7097AC}" srcOrd="2" destOrd="0" presId="urn:microsoft.com/office/officeart/2005/8/layout/hProcess1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444" y="0"/>
          <a:ext cx="1668763"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b" anchorCtr="0">
          <a:noAutofit/>
        </a:bodyPr>
        <a:lstStyle/>
        <a:p>
          <a:pPr marL="0" lvl="0" indent="0" algn="ctr" defTabSz="666750" rtl="1">
            <a:lnSpc>
              <a:spcPct val="90000"/>
            </a:lnSpc>
            <a:spcBef>
              <a:spcPct val="0"/>
            </a:spcBef>
            <a:spcAft>
              <a:spcPct val="35000"/>
            </a:spcAft>
            <a:buNone/>
          </a:pPr>
          <a:r>
            <a:rPr lang="en-US" sz="1500" kern="1200" dirty="0"/>
            <a:t>Point net(2017)</a:t>
          </a:r>
          <a:endParaRPr lang="he-IL" sz="1500" kern="1200" dirty="0"/>
        </a:p>
      </dsp:txBody>
      <dsp:txXfrm>
        <a:off x="3444" y="0"/>
        <a:ext cx="1668763" cy="1455164"/>
      </dsp:txXfrm>
    </dsp:sp>
    <dsp:sp modelId="{182D05E4-05B6-44A8-9542-54A910F2F8E8}">
      <dsp:nvSpPr>
        <dsp:cNvPr id="0" name=""/>
        <dsp:cNvSpPr/>
      </dsp:nvSpPr>
      <dsp:spPr>
        <a:xfrm>
          <a:off x="65593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1749677" y="2182746"/>
          <a:ext cx="204230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06680" tIns="106680" rIns="106680" bIns="106680" numCol="1" spcCol="1270" anchor="t" anchorCtr="0">
          <a:noAutofit/>
        </a:bodyPr>
        <a:lstStyle/>
        <a:p>
          <a:pPr marL="0" lvl="0" indent="0" algn="ctr" defTabSz="666750" rtl="1">
            <a:lnSpc>
              <a:spcPct val="90000"/>
            </a:lnSpc>
            <a:spcBef>
              <a:spcPct val="0"/>
            </a:spcBef>
            <a:spcAft>
              <a:spcPct val="35000"/>
            </a:spcAft>
            <a:buNone/>
          </a:pPr>
          <a:r>
            <a:rPr lang="en-US" sz="1500" kern="1200" dirty="0"/>
            <a:t>Point net ++(2017)</a:t>
          </a:r>
          <a:endParaRPr lang="he-IL" sz="1500" kern="1200" dirty="0"/>
        </a:p>
      </dsp:txBody>
      <dsp:txXfrm>
        <a:off x="1749677" y="2182746"/>
        <a:ext cx="2042309" cy="1455164"/>
      </dsp:txXfrm>
    </dsp:sp>
    <dsp:sp modelId="{D1B5517A-CA6B-443A-82C0-4A37D9F64F99}">
      <dsp:nvSpPr>
        <dsp:cNvPr id="0" name=""/>
        <dsp:cNvSpPr/>
      </dsp:nvSpPr>
      <dsp:spPr>
        <a:xfrm>
          <a:off x="2570387"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3832358" y="0"/>
          <a:ext cx="167018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CNN(2018)</a:t>
          </a:r>
          <a:endParaRPr lang="he-IL" sz="1400" kern="1200" dirty="0"/>
        </a:p>
      </dsp:txBody>
      <dsp:txXfrm>
        <a:off x="3832358" y="0"/>
        <a:ext cx="1670189" cy="1455164"/>
      </dsp:txXfrm>
    </dsp:sp>
    <dsp:sp modelId="{0DE8F0F5-5962-4594-9711-413ED32BFF41}">
      <dsp:nvSpPr>
        <dsp:cNvPr id="0" name=""/>
        <dsp:cNvSpPr/>
      </dsp:nvSpPr>
      <dsp:spPr>
        <a:xfrm>
          <a:off x="4485558"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32AE320-15BC-4A9C-AF79-2046DE16E574}">
      <dsp:nvSpPr>
        <dsp:cNvPr id="0" name=""/>
        <dsp:cNvSpPr/>
      </dsp:nvSpPr>
      <dsp:spPr>
        <a:xfrm>
          <a:off x="5561469" y="2182746"/>
          <a:ext cx="1971498"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Point GMM(2020)</a:t>
          </a:r>
          <a:endParaRPr lang="he-IL" sz="1400" kern="1200" dirty="0"/>
        </a:p>
      </dsp:txBody>
      <dsp:txXfrm>
        <a:off x="5561469" y="2182746"/>
        <a:ext cx="1971498" cy="1455164"/>
      </dsp:txXfrm>
    </dsp:sp>
    <dsp:sp modelId="{143F6AE4-6B25-440F-97B8-E2124C56464D}">
      <dsp:nvSpPr>
        <dsp:cNvPr id="0" name=""/>
        <dsp:cNvSpPr/>
      </dsp:nvSpPr>
      <dsp:spPr>
        <a:xfrm>
          <a:off x="6365322"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527AD9E-A71E-4FA9-A102-D2F6297FC489}">
      <dsp:nvSpPr>
        <dsp:cNvPr id="0" name=""/>
        <dsp:cNvSpPr/>
      </dsp:nvSpPr>
      <dsp:spPr>
        <a:xfrm>
          <a:off x="7591888" y="0"/>
          <a:ext cx="171767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b" anchorCtr="0">
          <a:noAutofit/>
        </a:bodyPr>
        <a:lstStyle/>
        <a:p>
          <a:pPr marL="0" lvl="0" indent="0" algn="ctr" defTabSz="622300" rtl="1">
            <a:lnSpc>
              <a:spcPct val="90000"/>
            </a:lnSpc>
            <a:spcBef>
              <a:spcPct val="0"/>
            </a:spcBef>
            <a:spcAft>
              <a:spcPct val="35000"/>
            </a:spcAft>
            <a:buNone/>
          </a:pPr>
          <a:r>
            <a:rPr lang="en-US" sz="1400" kern="1200" dirty="0"/>
            <a:t>Point Conv(2020)</a:t>
          </a:r>
          <a:endParaRPr lang="he-IL" sz="1400" kern="1200" dirty="0"/>
        </a:p>
      </dsp:txBody>
      <dsp:txXfrm>
        <a:off x="7591888" y="0"/>
        <a:ext cx="1717679" cy="1455164"/>
      </dsp:txXfrm>
    </dsp:sp>
    <dsp:sp modelId="{932FD320-6B62-4A08-BAD8-83DDCF4B8510}">
      <dsp:nvSpPr>
        <dsp:cNvPr id="0" name=""/>
        <dsp:cNvSpPr/>
      </dsp:nvSpPr>
      <dsp:spPr>
        <a:xfrm>
          <a:off x="8268832" y="1637059"/>
          <a:ext cx="363791" cy="363791"/>
        </a:xfrm>
        <a:prstGeom prst="ellipse">
          <a:avLst/>
        </a:prstGeom>
        <a:solidFill>
          <a:schemeClr val="accent6">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7EFA8A11-374C-44B4-9D5E-888EBE87FEC9}">
      <dsp:nvSpPr>
        <dsp:cNvPr id="0" name=""/>
        <dsp:cNvSpPr/>
      </dsp:nvSpPr>
      <dsp:spPr>
        <a:xfrm>
          <a:off x="9368488" y="2182746"/>
          <a:ext cx="1178414"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99568" tIns="99568" rIns="99568" bIns="99568" numCol="1" spcCol="1270" anchor="t" anchorCtr="0">
          <a:noAutofit/>
        </a:bodyPr>
        <a:lstStyle/>
        <a:p>
          <a:pPr marL="0" lvl="0" indent="0" algn="ctr" defTabSz="622300" rtl="1">
            <a:lnSpc>
              <a:spcPct val="90000"/>
            </a:lnSpc>
            <a:spcBef>
              <a:spcPct val="0"/>
            </a:spcBef>
            <a:spcAft>
              <a:spcPct val="35000"/>
            </a:spcAft>
            <a:buNone/>
          </a:pPr>
          <a:r>
            <a:rPr lang="en-US" sz="1400" kern="1200" dirty="0"/>
            <a:t>PCT(2021)</a:t>
          </a:r>
          <a:endParaRPr lang="he-IL" sz="1400" kern="1200" dirty="0"/>
        </a:p>
      </dsp:txBody>
      <dsp:txXfrm>
        <a:off x="9368488" y="2182746"/>
        <a:ext cx="1178414" cy="1455164"/>
      </dsp:txXfrm>
    </dsp:sp>
    <dsp:sp modelId="{FF3EFEE0-3E26-49FE-8834-A0BCF587E02C}">
      <dsp:nvSpPr>
        <dsp:cNvPr id="0" name=""/>
        <dsp:cNvSpPr/>
      </dsp:nvSpPr>
      <dsp:spPr>
        <a:xfrm>
          <a:off x="9775800"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כ"ז/אייר/תשפ"ב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כ"ז/אייר/תשפ"ב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כ"ז/אייר/תשפ"ב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4.jpg"/><Relationship Id="rId4" Type="http://schemas.openxmlformats.org/officeDocument/2006/relationships/image" Target="../media/image13.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2.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5.gif"/></Relationships>
</file>

<file path=ppt/slides/_rels/slide26.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7.gif"/></Relationships>
</file>

<file path=ppt/slides/_rels/slide27.xml.rels><?xml version="1.0" encoding="UTF-8" standalone="yes"?>
<Relationships xmlns="http://schemas.openxmlformats.org/package/2006/relationships"><Relationship Id="rId3" Type="http://schemas.openxmlformats.org/officeDocument/2006/relationships/image" Target="../media/image38.gi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28.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3.png"/><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2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2.png"/><Relationship Id="rId1" Type="http://schemas.openxmlformats.org/officeDocument/2006/relationships/slideLayout" Target="../slideLayouts/slideLayout2.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https://www.youtube.com/watch?v=2RkmGapgMbc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5">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855849"/>
            <a:ext cx="11631168" cy="4659612"/>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r>
                <a:rPr lang="en-US" sz="1800" b="1" i="0" kern="1200" dirty="0"/>
                <a:t>Transformer for Point Cloud Representation</a:t>
              </a:r>
              <a:br>
                <a:rPr lang="en-US" sz="1800" kern="1200" dirty="0"/>
              </a:br>
              <a:endParaRPr lang="he-IL" sz="18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412316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63034"/>
            <a:ext cx="2358390" cy="3018014"/>
          </a:xfrm>
          <a:prstGeom prst="rect">
            <a:avLst/>
          </a:prstGeom>
        </p:spPr>
      </p:pic>
    </p:spTree>
    <p:extLst>
      <p:ext uri="{BB962C8B-B14F-4D97-AF65-F5344CB8AC3E}">
        <p14:creationId xmlns:p14="http://schemas.microsoft.com/office/powerpoint/2010/main" val="352828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941067" y="2659770"/>
            <a:ext cx="3447589" cy="1942142"/>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803343" y="2659770"/>
            <a:ext cx="4590894" cy="1883329"/>
          </a:xfrm>
          <a:prstGeom prst="rect">
            <a:avLst/>
          </a:prstGeom>
        </p:spPr>
      </p:pic>
    </p:spTree>
    <p:extLst>
      <p:ext uri="{BB962C8B-B14F-4D97-AF65-F5344CB8AC3E}">
        <p14:creationId xmlns:p14="http://schemas.microsoft.com/office/powerpoint/2010/main" val="40792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Tree>
    <p:extLst>
      <p:ext uri="{BB962C8B-B14F-4D97-AF65-F5344CB8AC3E}">
        <p14:creationId xmlns:p14="http://schemas.microsoft.com/office/powerpoint/2010/main" val="377493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4236412780"/>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Tree>
    <p:extLst>
      <p:ext uri="{BB962C8B-B14F-4D97-AF65-F5344CB8AC3E}">
        <p14:creationId xmlns:p14="http://schemas.microsoft.com/office/powerpoint/2010/main" val="3879395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lnSpcReduction="10000"/>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r>
              <a:rPr lang="en-US" dirty="0"/>
              <a:t>approach for 3D recognition tasks including :</a:t>
            </a:r>
          </a:p>
          <a:p>
            <a:pPr lvl="3" algn="l" rtl="0"/>
            <a:r>
              <a:rPr lang="en-US" dirty="0"/>
              <a:t>object classification</a:t>
            </a:r>
          </a:p>
          <a:p>
            <a:pPr lvl="3" algn="l" rtl="0"/>
            <a:r>
              <a:rPr lang="en-US" dirty="0"/>
              <a:t>part segmentation </a:t>
            </a:r>
          </a:p>
          <a:p>
            <a:pPr lvl="3" algn="l" rtl="0"/>
            <a:r>
              <a:rPr lang="en-US" dirty="0"/>
              <a:t>semantic segmentation</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a:blip r:embed="rId2"/>
          <a:stretch>
            <a:fillRect/>
          </a:stretch>
        </p:blipFill>
        <p:spPr>
          <a:xfrm>
            <a:off x="5189221" y="3307549"/>
            <a:ext cx="5425922" cy="2652241"/>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848670" y="2368363"/>
            <a:ext cx="4954555" cy="2741584"/>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422512" y="3039305"/>
            <a:ext cx="5959627" cy="2416196"/>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a:t>Work that inspired the paper writers:</a:t>
            </a:r>
            <a:endParaRPr lang="he-IL"/>
          </a:p>
          <a:p>
            <a:pPr lvl="1" algn="l" rtl="0"/>
            <a:r>
              <a:rPr lang="en-US"/>
              <a:t>Point net ++(2017)</a:t>
            </a:r>
          </a:p>
          <a:p>
            <a:pPr lvl="2" algn="l" rtl="0"/>
            <a:r>
              <a:rPr lang="en-US" sz="1800"/>
              <a:t>To handle the non uniform point sampling issue, we propose two novel set abstraction layers which aggregate multi-scale information, these contributions enable us to improve accuracy</a:t>
            </a:r>
            <a:endParaRPr lang="en-US"/>
          </a:p>
          <a:p>
            <a:pPr lvl="1" algn="l" rtl="0"/>
            <a:endParaRPr lang="he-IL"/>
          </a:p>
          <a:p>
            <a:pPr lvl="1" algn="l" rtl="0"/>
            <a:endParaRPr lang="he-IL"/>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2"/>
          <a:srcRect l="8221" t="17138" r="11398"/>
          <a:stretch/>
        </p:blipFill>
        <p:spPr>
          <a:xfrm>
            <a:off x="2619569" y="3522674"/>
            <a:ext cx="6952862" cy="3101918"/>
          </a:xfrm>
          <a:prstGeom prst="rect">
            <a:avLst/>
          </a:prstGeom>
        </p:spPr>
      </p:pic>
    </p:spTree>
    <p:extLst>
      <p:ext uri="{BB962C8B-B14F-4D97-AF65-F5344CB8AC3E}">
        <p14:creationId xmlns:p14="http://schemas.microsoft.com/office/powerpoint/2010/main" val="14967594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a:t>
            </a:r>
          </a:p>
          <a:p>
            <a:pPr lvl="2" algn="l" rtl="0"/>
            <a:r>
              <a:rPr lang="en-US" dirty="0"/>
              <a:t> The core of </a:t>
            </a:r>
            <a:r>
              <a:rPr lang="en-US" dirty="0" err="1"/>
              <a:t>PointCNN</a:t>
            </a:r>
            <a:r>
              <a:rPr lang="en-US" dirty="0"/>
              <a:t> is the X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003477BF-C43C-B178-5997-DD1459695804}"/>
              </a:ext>
            </a:extLst>
          </p:cNvPr>
          <p:cNvPicPr>
            <a:picLocks noChangeAspect="1"/>
          </p:cNvPicPr>
          <p:nvPr/>
        </p:nvPicPr>
        <p:blipFill>
          <a:blip r:embed="rId2"/>
          <a:stretch>
            <a:fillRect/>
          </a:stretch>
        </p:blipFill>
        <p:spPr>
          <a:xfrm>
            <a:off x="1641415" y="3636336"/>
            <a:ext cx="9070204" cy="2990008"/>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dirty="0"/>
              <a:t>Work that inspired the paper writers:</a:t>
            </a:r>
          </a:p>
          <a:p>
            <a:pPr marL="457200" lvl="1" indent="0" algn="l" rtl="0">
              <a:buNone/>
            </a:pPr>
            <a:endParaRPr lang="en-US" dirty="0"/>
          </a:p>
          <a:p>
            <a:pPr lvl="1" algn="l" rtl="0"/>
            <a:r>
              <a:rPr lang="en-US" dirty="0"/>
              <a:t>Point Conv(2020)</a:t>
            </a:r>
          </a:p>
          <a:p>
            <a:pPr lvl="2" algn="l" rtl="0"/>
            <a:r>
              <a:rPr lang="en-US" dirty="0"/>
              <a:t>perform convolution operation on 3D point clouds, called </a:t>
            </a:r>
            <a:r>
              <a:rPr lang="en-US" dirty="0" err="1"/>
              <a:t>PointConv</a:t>
            </a:r>
            <a:r>
              <a:rPr lang="en-US" dirty="0"/>
              <a:t>. </a:t>
            </a:r>
          </a:p>
          <a:p>
            <a:pPr lvl="2" algn="l" rtl="0"/>
            <a:r>
              <a:rPr lang="en-US" dirty="0" err="1"/>
              <a:t>PointConv</a:t>
            </a:r>
            <a:r>
              <a:rPr lang="en-US" dirty="0"/>
              <a:t> trains multi-layer perceptron's on local point coordinates to approximate continuous weight and density functions in convolutional filters, which makes it naturally permutation-invariant and translation-invariant. </a:t>
            </a:r>
          </a:p>
          <a:p>
            <a:pPr lvl="2" algn="l" rtl="0"/>
            <a:r>
              <a:rPr lang="en-US" dirty="0"/>
              <a:t>This allows deep convolutional networks to be built directly on 3D point clouds.</a:t>
            </a:r>
          </a:p>
          <a:p>
            <a:pPr marL="914400" lvl="2" indent="0" algn="l" rtl="0">
              <a:buNone/>
            </a:pPr>
            <a:endParaRPr lang="en-US" dirty="0"/>
          </a:p>
          <a:p>
            <a:pPr lvl="1" algn="l" rtl="0"/>
            <a:endParaRPr lang="he-IL" dirty="0"/>
          </a:p>
          <a:p>
            <a:pPr lvl="1" algn="l" rtl="0"/>
            <a:endParaRPr lang="he-IL" dirty="0"/>
          </a:p>
          <a:p>
            <a:pPr lvl="1" algn="l" rtl="0"/>
            <a:endParaRPr lang="he-IL" dirty="0"/>
          </a:p>
        </p:txBody>
      </p:sp>
    </p:spTree>
    <p:extLst>
      <p:ext uri="{BB962C8B-B14F-4D97-AF65-F5344CB8AC3E}">
        <p14:creationId xmlns:p14="http://schemas.microsoft.com/office/powerpoint/2010/main" val="82955380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a:t>Point Conv(2020) – visualization </a:t>
            </a:r>
          </a:p>
          <a:p>
            <a:pPr marL="914400" lvl="2" indent="0" algn="l" rtl="0">
              <a:buNone/>
            </a:pPr>
            <a:endParaRPr lang="en-US"/>
          </a:p>
          <a:p>
            <a:pPr lvl="1" algn="l" rtl="0"/>
            <a:endParaRPr lang="he-IL"/>
          </a:p>
          <a:p>
            <a:pPr lvl="1" algn="l" rtl="0"/>
            <a:endParaRPr lang="he-IL"/>
          </a:p>
          <a:p>
            <a:pPr lvl="1" algn="l" rtl="0"/>
            <a:endParaRPr lang="he-IL" dirty="0"/>
          </a:p>
        </p:txBody>
      </p:sp>
      <p:pic>
        <p:nvPicPr>
          <p:cNvPr id="5" name="תמונה 4">
            <a:extLst>
              <a:ext uri="{FF2B5EF4-FFF2-40B4-BE49-F238E27FC236}">
                <a16:creationId xmlns:a16="http://schemas.microsoft.com/office/drawing/2014/main" id="{C47E69DA-480D-B65A-394E-89299EAE4ACF}"/>
              </a:ext>
            </a:extLst>
          </p:cNvPr>
          <p:cNvPicPr>
            <a:picLocks noChangeAspect="1"/>
          </p:cNvPicPr>
          <p:nvPr/>
        </p:nvPicPr>
        <p:blipFill>
          <a:blip r:embed="rId2"/>
          <a:stretch>
            <a:fillRect/>
          </a:stretch>
        </p:blipFill>
        <p:spPr>
          <a:xfrm>
            <a:off x="4886448" y="2792222"/>
            <a:ext cx="5097124" cy="2998978"/>
          </a:xfrm>
          <a:prstGeom prst="rect">
            <a:avLst/>
          </a:prstGeom>
        </p:spPr>
      </p:pic>
      <p:pic>
        <p:nvPicPr>
          <p:cNvPr id="8" name="תמונה 7">
            <a:extLst>
              <a:ext uri="{FF2B5EF4-FFF2-40B4-BE49-F238E27FC236}">
                <a16:creationId xmlns:a16="http://schemas.microsoft.com/office/drawing/2014/main" id="{8AAA0DD3-5DF9-A423-5599-2291FFA1C55A}"/>
              </a:ext>
            </a:extLst>
          </p:cNvPr>
          <p:cNvPicPr>
            <a:picLocks noChangeAspect="1"/>
          </p:cNvPicPr>
          <p:nvPr/>
        </p:nvPicPr>
        <p:blipFill>
          <a:blip r:embed="rId3"/>
          <a:stretch>
            <a:fillRect/>
          </a:stretch>
        </p:blipFill>
        <p:spPr>
          <a:xfrm>
            <a:off x="913795" y="2792222"/>
            <a:ext cx="3828592" cy="2998978"/>
          </a:xfrm>
          <a:prstGeom prst="rect">
            <a:avLst/>
          </a:prstGeom>
        </p:spPr>
      </p:pic>
    </p:spTree>
    <p:extLst>
      <p:ext uri="{BB962C8B-B14F-4D97-AF65-F5344CB8AC3E}">
        <p14:creationId xmlns:p14="http://schemas.microsoft.com/office/powerpoint/2010/main" val="11034346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557179" y="1105464"/>
            <a:ext cx="10353762" cy="3695136"/>
          </a:xfrm>
        </p:spPr>
        <p:txBody>
          <a:bodyPr>
            <a:normAutofit/>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06056" y="5998464"/>
            <a:ext cx="4885944" cy="859536"/>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764" y="179876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868" y="3525422"/>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780" y="4136282"/>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741420" y="521208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5783060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2096064"/>
            <a:ext cx="10676225" cy="3695136"/>
          </a:xfrm>
        </p:spPr>
        <p:txBody>
          <a:bodyPr>
            <a:normAutofit fontScale="85000" lnSpcReduction="10000"/>
          </a:bodyPr>
          <a:lstStyle/>
          <a:p>
            <a:pPr algn="l" rtl="0"/>
            <a:r>
              <a:rPr lang="en-US" dirty="0"/>
              <a:t>The encoder aims to transform input points into a new higher dimensional feature space, which can</a:t>
            </a:r>
            <a:br>
              <a:rPr lang="en-US" dirty="0"/>
            </a:br>
            <a:r>
              <a:rPr lang="en-US" dirty="0"/>
              <a:t>characterize the semantic affinities between points as a basis for various point cloud processing tasks. </a:t>
            </a:r>
          </a:p>
          <a:p>
            <a:pPr algn="l" rtl="0"/>
            <a:r>
              <a:rPr lang="en-US" dirty="0"/>
              <a:t>The encoder of PCT starts by:</a:t>
            </a:r>
          </a:p>
          <a:p>
            <a:pPr lvl="1" algn="l" rtl="0"/>
            <a:r>
              <a:rPr lang="en-US" dirty="0"/>
              <a:t> embedding the input coordinates into a higher feature space.</a:t>
            </a:r>
          </a:p>
          <a:p>
            <a:pPr lvl="1" algn="l" rtl="0"/>
            <a:r>
              <a:rPr lang="en-US" dirty="0"/>
              <a:t>The embedded features are later fed into 4 stacked attention module to learn a semantically rich and</a:t>
            </a:r>
            <a:br>
              <a:rPr lang="en-US" dirty="0"/>
            </a:br>
            <a:r>
              <a:rPr lang="en-US" dirty="0"/>
              <a:t>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algn="l" rtl="0"/>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a:stretch/>
        </p:blipFill>
        <p:spPr>
          <a:xfrm>
            <a:off x="6692343" y="4465056"/>
            <a:ext cx="3659461" cy="2095764"/>
          </a:xfrm>
          <a:prstGeom prst="rect">
            <a:avLst/>
          </a:prstGeom>
        </p:spPr>
      </p:pic>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1312313" y="5398893"/>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1312313" y="5180419"/>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2217420" y="5180419"/>
            <a:ext cx="929787" cy="218474"/>
          </a:xfrm>
          <a:prstGeom prst="rect">
            <a:avLst/>
          </a:prstGeom>
        </p:spPr>
      </p:pic>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1312313" y="4689052"/>
            <a:ext cx="1095607" cy="273901"/>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6" name="תמונה 5">
            <a:extLst>
              <a:ext uri="{FF2B5EF4-FFF2-40B4-BE49-F238E27FC236}">
                <a16:creationId xmlns:a16="http://schemas.microsoft.com/office/drawing/2014/main" id="{70181740-CE07-AB41-969B-DC7955CA0272}"/>
              </a:ext>
            </a:extLst>
          </p:cNvPr>
          <p:cNvPicPr>
            <a:picLocks noChangeAspect="1"/>
          </p:cNvPicPr>
          <p:nvPr/>
        </p:nvPicPr>
        <p:blipFill>
          <a:blip r:embed="rId2"/>
          <a:stretch>
            <a:fillRect/>
          </a:stretch>
        </p:blipFill>
        <p:spPr>
          <a:xfrm>
            <a:off x="1071418" y="4133085"/>
            <a:ext cx="9891808" cy="2494006"/>
          </a:xfrm>
          <a:prstGeom prst="rect">
            <a:avLst/>
          </a:prstGeom>
        </p:spPr>
      </p:pic>
    </p:spTree>
    <p:extLst>
      <p:ext uri="{BB962C8B-B14F-4D97-AF65-F5344CB8AC3E}">
        <p14:creationId xmlns:p14="http://schemas.microsoft.com/office/powerpoint/2010/main" val="35674251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C23FAEBB-7307-3009-BC4A-5DAE88191D47}"/>
              </a:ext>
            </a:extLst>
          </p:cNvPr>
          <p:cNvPicPr>
            <a:picLocks noChangeAspect="1"/>
          </p:cNvPicPr>
          <p:nvPr/>
        </p:nvPicPr>
        <p:blipFill>
          <a:blip r:embed="rId2"/>
          <a:stretch>
            <a:fillRect/>
          </a:stretch>
        </p:blipFill>
        <p:spPr>
          <a:xfrm>
            <a:off x="913795" y="3811382"/>
            <a:ext cx="10692882" cy="2778523"/>
          </a:xfrm>
          <a:prstGeom prst="rect">
            <a:avLst/>
          </a:prstGeom>
        </p:spPr>
      </p:pic>
    </p:spTree>
    <p:extLst>
      <p:ext uri="{BB962C8B-B14F-4D97-AF65-F5344CB8AC3E}">
        <p14:creationId xmlns:p14="http://schemas.microsoft.com/office/powerpoint/2010/main" val="410568430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6" name="תמונה 5">
            <a:extLst>
              <a:ext uri="{FF2B5EF4-FFF2-40B4-BE49-F238E27FC236}">
                <a16:creationId xmlns:a16="http://schemas.microsoft.com/office/drawing/2014/main" id="{37022DC5-ED59-C1F1-7B9C-7E066D4D050A}"/>
              </a:ext>
            </a:extLst>
          </p:cNvPr>
          <p:cNvPicPr>
            <a:picLocks noChangeAspect="1"/>
          </p:cNvPicPr>
          <p:nvPr/>
        </p:nvPicPr>
        <p:blipFill>
          <a:blip r:embed="rId2"/>
          <a:stretch>
            <a:fillRect/>
          </a:stretch>
        </p:blipFill>
        <p:spPr>
          <a:xfrm>
            <a:off x="3679118" y="3754205"/>
            <a:ext cx="5020376" cy="2857899"/>
          </a:xfrm>
          <a:prstGeom prst="rect">
            <a:avLst/>
          </a:prstGeom>
        </p:spPr>
      </p:pic>
    </p:spTree>
    <p:extLst>
      <p:ext uri="{BB962C8B-B14F-4D97-AF65-F5344CB8AC3E}">
        <p14:creationId xmlns:p14="http://schemas.microsoft.com/office/powerpoint/2010/main" val="35905962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5" name="תמונה 4">
            <a:extLst>
              <a:ext uri="{FF2B5EF4-FFF2-40B4-BE49-F238E27FC236}">
                <a16:creationId xmlns:a16="http://schemas.microsoft.com/office/drawing/2014/main" id="{43EC18CA-4695-D07F-9BEC-021165172557}"/>
              </a:ext>
            </a:extLst>
          </p:cNvPr>
          <p:cNvPicPr>
            <a:picLocks noChangeAspect="1"/>
          </p:cNvPicPr>
          <p:nvPr/>
        </p:nvPicPr>
        <p:blipFill>
          <a:blip r:embed="rId2"/>
          <a:stretch>
            <a:fillRect/>
          </a:stretch>
        </p:blipFill>
        <p:spPr>
          <a:xfrm>
            <a:off x="7766122" y="1791478"/>
            <a:ext cx="3848567" cy="4662264"/>
          </a:xfrm>
          <a:prstGeom prst="rect">
            <a:avLst/>
          </a:prstGeom>
        </p:spPr>
      </p:pic>
    </p:spTree>
    <p:extLst>
      <p:ext uri="{BB962C8B-B14F-4D97-AF65-F5344CB8AC3E}">
        <p14:creationId xmlns:p14="http://schemas.microsoft.com/office/powerpoint/2010/main" val="2837144564"/>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rotWithShape="1">
          <a:blip r:embed="rId2">
            <a:duotone>
              <a:schemeClr val="bg2">
                <a:shade val="18000"/>
                <a:satMod val="160000"/>
                <a:lumMod val="28000"/>
              </a:schemeClr>
              <a:schemeClr val="bg2">
                <a:tint val="95000"/>
                <a:satMod val="160000"/>
                <a:lumMod val="116000"/>
              </a:schemeClr>
            </a:duotone>
          </a:blip>
          <a:stretch/>
        </a:blipFill>
        <a:effectLst/>
      </p:bgPr>
    </p:bg>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643467" y="643467"/>
            <a:ext cx="3361498" cy="1267810"/>
          </a:xfrm>
        </p:spPr>
        <p:txBody>
          <a:bodyPr anchor="b">
            <a:normAutofit/>
          </a:bodyPr>
          <a:lstStyle/>
          <a:p>
            <a:pPr algn="l"/>
            <a:r>
              <a:rPr lang="en-US" sz="2400"/>
              <a:t>ARCHITHCHER </a:t>
            </a:r>
            <a:endParaRPr lang="he-IL" sz="240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43467" y="2096063"/>
            <a:ext cx="3361498" cy="4028512"/>
          </a:xfrm>
        </p:spPr>
        <p:txBody>
          <a:bodyPr>
            <a:normAutofit/>
          </a:bodyPr>
          <a:lstStyle/>
          <a:p>
            <a:pPr algn="l" rtl="0"/>
            <a:r>
              <a:rPr lang="en-US" sz="1400"/>
              <a:t>aaa</a:t>
            </a:r>
            <a:endParaRPr lang="he-IL" sz="1400"/>
          </a:p>
        </p:txBody>
      </p:sp>
      <p:sp>
        <p:nvSpPr>
          <p:cNvPr id="10" name="Rectangle 9">
            <a:extLst>
              <a:ext uri="{FF2B5EF4-FFF2-40B4-BE49-F238E27FC236}">
                <a16:creationId xmlns:a16="http://schemas.microsoft.com/office/drawing/2014/main" id="{B1007713-5891-46A9-BACA-FAD760FE23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8793" y="733425"/>
            <a:ext cx="6696075" cy="5391150"/>
          </a:xfrm>
          <a:prstGeom prst="rect">
            <a:avLst/>
          </a:prstGeom>
          <a:solidFill>
            <a:schemeClr val="bg2">
              <a:lumMod val="75000"/>
            </a:schemeClr>
          </a:solidFill>
          <a:ln w="190500" cap="sq">
            <a:solidFill>
              <a:schemeClr val="bg2">
                <a:lumMod val="75000"/>
              </a:schemeClr>
            </a:solidFill>
            <a:miter lim="800000"/>
          </a:ln>
          <a:effectLst>
            <a:outerShdw blurRad="54991" dist="17780" dir="5400000" algn="ctr" rotWithShape="0">
              <a:schemeClr val="bg1">
                <a:alpha val="40000"/>
              </a:schemeClr>
            </a:outerShdw>
          </a:effectLst>
          <a:scene3d>
            <a:camera prst="orthographicFront"/>
            <a:lightRig rig="twoPt" dir="t">
              <a:rot lat="0" lon="0" rev="7200000"/>
            </a:lightRig>
          </a:scene3d>
          <a:sp3d>
            <a:bevelT w="25400" h="1905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74BB6AA7-7EAD-4D3B-9335-B6E8BD7E689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23972" y="799817"/>
            <a:ext cx="6565717" cy="5258367"/>
          </a:xfrm>
          <a:prstGeom prst="rect">
            <a:avLst/>
          </a:prstGeom>
          <a:noFill/>
          <a:ln w="12700">
            <a:solidFill>
              <a:schemeClr val="bg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תמונה 4">
            <a:extLst>
              <a:ext uri="{FF2B5EF4-FFF2-40B4-BE49-F238E27FC236}">
                <a16:creationId xmlns:a16="http://schemas.microsoft.com/office/drawing/2014/main" id="{DA7199B7-47A3-C398-633D-27CF3AFE7375}"/>
              </a:ext>
            </a:extLst>
          </p:cNvPr>
          <p:cNvPicPr>
            <a:picLocks noChangeAspect="1"/>
          </p:cNvPicPr>
          <p:nvPr/>
        </p:nvPicPr>
        <p:blipFill>
          <a:blip r:embed="rId3"/>
          <a:stretch>
            <a:fillRect/>
          </a:stretch>
        </p:blipFill>
        <p:spPr>
          <a:xfrm>
            <a:off x="5170931" y="2243022"/>
            <a:ext cx="5895257" cy="2402317"/>
          </a:xfrm>
          <a:prstGeom prst="rect">
            <a:avLst/>
          </a:prstGeom>
        </p:spPr>
      </p:pic>
    </p:spTree>
    <p:extLst>
      <p:ext uri="{BB962C8B-B14F-4D97-AF65-F5344CB8AC3E}">
        <p14:creationId xmlns:p14="http://schemas.microsoft.com/office/powerpoint/2010/main" val="28305149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pic>
        <p:nvPicPr>
          <p:cNvPr id="8" name="תמונה 7">
            <a:extLst>
              <a:ext uri="{FF2B5EF4-FFF2-40B4-BE49-F238E27FC236}">
                <a16:creationId xmlns:a16="http://schemas.microsoft.com/office/drawing/2014/main" id="{39B87920-BBD1-BBE7-D693-9D5E6C69FEDE}"/>
              </a:ext>
            </a:extLst>
          </p:cNvPr>
          <p:cNvPicPr>
            <a:picLocks noChangeAspect="1"/>
          </p:cNvPicPr>
          <p:nvPr/>
        </p:nvPicPr>
        <p:blipFill>
          <a:blip r:embed="rId2"/>
          <a:stretch>
            <a:fillRect/>
          </a:stretch>
        </p:blipFill>
        <p:spPr>
          <a:xfrm>
            <a:off x="913795" y="3768922"/>
            <a:ext cx="9993086" cy="2621547"/>
          </a:xfrm>
          <a:prstGeom prst="rect">
            <a:avLst/>
          </a:prstGeom>
        </p:spPr>
      </p:pic>
    </p:spTree>
    <p:extLst>
      <p:ext uri="{BB962C8B-B14F-4D97-AF65-F5344CB8AC3E}">
        <p14:creationId xmlns:p14="http://schemas.microsoft.com/office/powerpoint/2010/main" val="71812307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 in health care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err="1"/>
              <a:t>aaa</a:t>
            </a:r>
            <a:endParaRPr lang="he-IL" dirty="0"/>
          </a:p>
        </p:txBody>
      </p:sp>
    </p:spTree>
    <p:extLst>
      <p:ext uri="{BB962C8B-B14F-4D97-AF65-F5344CB8AC3E}">
        <p14:creationId xmlns:p14="http://schemas.microsoft.com/office/powerpoint/2010/main" val="385994056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algn="l" rtl="0"/>
            <a:r>
              <a:rPr lang="en-US" sz="1800" b="0" i="0" dirty="0">
                <a:effectLst/>
                <a:latin typeface="NimbusRomNo9L-Regu"/>
              </a:rPr>
              <a:t>In this paper, we propose a permutation-invariant point</a:t>
            </a:r>
            <a:br>
              <a:rPr lang="en-US" sz="1800" b="0" i="0" dirty="0">
                <a:effectLst/>
                <a:latin typeface="NimbusRomNo9L-Regu"/>
              </a:rPr>
            </a:br>
            <a:r>
              <a:rPr lang="en-US" sz="1800" b="0" i="0" dirty="0">
                <a:effectLst/>
                <a:latin typeface="NimbusRomNo9L-Regu"/>
              </a:rPr>
              <a:t>cloud transformer, which is suitable for learning on unstructured point clouds with irregular domain. The proposed offset-attention and normalization mechanisms help</a:t>
            </a:r>
            <a:br>
              <a:rPr lang="en-US" sz="1800" b="0" i="0" dirty="0">
                <a:effectLst/>
                <a:latin typeface="NimbusRomNo9L-Regu"/>
              </a:rPr>
            </a:br>
            <a:r>
              <a:rPr lang="en-US" sz="1800" b="0" i="0" dirty="0">
                <a:effectLst/>
                <a:latin typeface="NimbusRomNo9L-Regu"/>
              </a:rPr>
              <a:t>to make our PCT effective. Experiments show that PCT</a:t>
            </a:r>
            <a:br>
              <a:rPr lang="en-US" sz="1800" b="0" i="0" dirty="0">
                <a:effectLst/>
                <a:latin typeface="NimbusRomNo9L-Regu"/>
              </a:rPr>
            </a:br>
            <a:r>
              <a:rPr lang="en-US" sz="1800" b="0" i="0" dirty="0">
                <a:effectLst/>
                <a:latin typeface="NimbusRomNo9L-Regu"/>
              </a:rPr>
              <a:t>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 particularly</a:t>
            </a:r>
            <a:br>
              <a:rPr lang="en-US" sz="1800" b="0" i="0" dirty="0">
                <a:effectLst/>
                <a:latin typeface="NimbusRomNo9L-Regu"/>
              </a:rPr>
            </a:br>
            <a:r>
              <a:rPr lang="en-US" sz="1800" b="0" i="0" dirty="0">
                <a:effectLst/>
                <a:latin typeface="NimbusRomNo9L-Regu"/>
              </a:rPr>
              <a:t>shape classification, part segmentation and normal estimation.</a:t>
            </a:r>
            <a:br>
              <a:rPr lang="en-US" sz="1800" b="0" i="0" dirty="0">
                <a:effectLst/>
                <a:latin typeface="NimbusRomNo9L-Regu"/>
              </a:rPr>
            </a:br>
            <a:r>
              <a:rPr lang="en-US" sz="1800" b="0" i="0" dirty="0">
                <a:effectLst/>
                <a:latin typeface="NimbusRomNo9L-Regu"/>
              </a:rPr>
              <a:t>Transformer has already revealed powerful capabilities</a:t>
            </a:r>
            <a:br>
              <a:rPr lang="en-US" sz="1800" b="0" i="0" dirty="0">
                <a:effectLst/>
                <a:latin typeface="NimbusRomNo9L-Regu"/>
              </a:rPr>
            </a:br>
            <a:r>
              <a:rPr lang="en-US" sz="1800" b="0" i="0" dirty="0">
                <a:effectLst/>
                <a:latin typeface="NimbusRomNo9L-Regu"/>
              </a:rPr>
              <a:t>given large amounts of training data. At present, the available point cloud datasets are very limited compared to image. In future, we will train it on larger datasets and study its advantages and disadvantages with respect to other popular frameworks. Besides, the encoder-decoder structure</a:t>
            </a:r>
            <a:br>
              <a:rPr lang="en-US" sz="1800" b="0" i="0" dirty="0">
                <a:effectLst/>
                <a:latin typeface="NimbusRomNo9L-Regu"/>
              </a:rPr>
            </a:br>
            <a:r>
              <a:rPr lang="en-US" sz="1800" b="0" i="0" dirty="0">
                <a:effectLst/>
                <a:latin typeface="NimbusRomNo9L-Regu"/>
              </a:rPr>
              <a:t>of Transformer support more complex tasks, such as point</a:t>
            </a:r>
            <a:br>
              <a:rPr lang="en-US" sz="1800" b="0" i="0" dirty="0">
                <a:effectLst/>
                <a:latin typeface="NimbusRomNo9L-Regu"/>
              </a:rPr>
            </a:br>
            <a:r>
              <a:rPr lang="en-US" sz="1800" b="0" i="0" dirty="0">
                <a:effectLst/>
                <a:latin typeface="NimbusRomNo9L-Regu"/>
              </a:rPr>
              <a:t>cloud generation and completion. We will extend the PCT</a:t>
            </a:r>
            <a:br>
              <a:rPr lang="en-US" sz="1800" b="0" i="0" dirty="0">
                <a:effectLst/>
                <a:latin typeface="NimbusRomNo9L-Regu"/>
              </a:rPr>
            </a:br>
            <a:r>
              <a:rPr lang="en-US" sz="1800" b="0" i="0" dirty="0">
                <a:effectLst/>
                <a:latin typeface="NimbusRomNo9L-Regu"/>
              </a:rPr>
              <a:t>to further applications</a:t>
            </a:r>
            <a:r>
              <a:rPr lang="en-US" dirty="0"/>
              <a:t> </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a:p>
            <a:pPr lvl="3" algn="l" rtl="0"/>
            <a:r>
              <a:rPr lang="en-US" dirty="0"/>
              <a:t>https://www.youtube.com/watch?v=IKfbiFQB_0U</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r>
              <a:rPr lang="en-US" b="1" dirty="0">
                <a:effectLst/>
                <a:latin typeface="Rubik"/>
              </a:rPr>
              <a:t>https://ranahanocka.github.io/point2mesh/</a:t>
            </a:r>
          </a:p>
          <a:p>
            <a:pPr algn="l" rtl="0"/>
            <a:endParaRPr lang="en-US" sz="1800" b="1" dirty="0">
              <a:effectLst/>
              <a:latin typeface="Rubik"/>
            </a:endParaRPr>
          </a:p>
          <a:p>
            <a:pPr algn="l" rtl="0"/>
            <a:endParaRPr lang="en-US" dirty="0"/>
          </a:p>
          <a:p>
            <a:pPr lvl="1" algn="l" rtl="0"/>
            <a:endParaRPr lang="en-US" dirty="0"/>
          </a:p>
        </p:txBody>
      </p:sp>
    </p:spTree>
    <p:extLst>
      <p:ext uri="{BB962C8B-B14F-4D97-AF65-F5344CB8AC3E}">
        <p14:creationId xmlns:p14="http://schemas.microsoft.com/office/powerpoint/2010/main" val="350118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4327</TotalTime>
  <Words>1158</Words>
  <Application>Microsoft Office PowerPoint</Application>
  <PresentationFormat>מסך רחב</PresentationFormat>
  <Paragraphs>219</Paragraphs>
  <Slides>38</Slides>
  <Notes>2</Notes>
  <HiddenSlides>0</HiddenSlides>
  <MMClips>0</MMClips>
  <ScaleCrop>false</ScaleCrop>
  <HeadingPairs>
    <vt:vector size="6" baseType="variant">
      <vt:variant>
        <vt:lpstr>גופנים בשימוש</vt:lpstr>
      </vt:variant>
      <vt:variant>
        <vt:i4>6</vt:i4>
      </vt:variant>
      <vt:variant>
        <vt:lpstr>ערכת נושא</vt:lpstr>
      </vt:variant>
      <vt:variant>
        <vt:i4>1</vt:i4>
      </vt:variant>
      <vt:variant>
        <vt:lpstr>כותרות שקופיות</vt:lpstr>
      </vt:variant>
      <vt:variant>
        <vt:i4>38</vt:i4>
      </vt:variant>
    </vt:vector>
  </HeadingPairs>
  <TitlesOfParts>
    <vt:vector size="45" baseType="lpstr">
      <vt:lpstr>Arial</vt:lpstr>
      <vt:lpstr>Bookman Old Style</vt:lpstr>
      <vt:lpstr>Calibri</vt:lpstr>
      <vt:lpstr>NimbusRomNo9L-Regu</vt:lpstr>
      <vt:lpstr>Rockwell</vt:lpstr>
      <vt:lpstr>Rubik</vt:lpstr>
      <vt:lpstr>Damask</vt:lpstr>
      <vt:lpstr>Health care</vt:lpstr>
      <vt:lpstr>Paper name </vt:lpstr>
      <vt:lpstr>point CLOUD</vt:lpstr>
      <vt:lpstr>point CLOUD</vt:lpstr>
      <vt:lpstr>point CLOUD</vt:lpstr>
      <vt:lpstr>point CLOUD</vt:lpstr>
      <vt:lpstr>Photogrammetry vs. laser scanner</vt:lpstr>
      <vt:lpstr>point CLOUD</vt:lpstr>
      <vt:lpstr>point CLOUD</vt:lpstr>
      <vt:lpstr>point CLOUD</vt:lpstr>
      <vt:lpstr>Paper flow</vt:lpstr>
      <vt:lpstr>Paper flow</vt:lpstr>
      <vt:lpstr>Paper flow</vt:lpstr>
      <vt:lpstr>Paper flow</vt:lpstr>
      <vt:lpstr>TIMELINE</vt:lpstr>
      <vt:lpstr>TIMELINE</vt:lpstr>
      <vt:lpstr>TIMELINE</vt:lpstr>
      <vt:lpstr>TIMELINE</vt:lpstr>
      <vt:lpstr>TIMELINE</vt:lpstr>
      <vt:lpstr>TIMELINE</vt:lpstr>
      <vt:lpstr>TIMELINE</vt:lpstr>
      <vt:lpstr>TIMELINE</vt:lpstr>
      <vt:lpstr>TIMELINE</vt:lpstr>
      <vt:lpstr>ARCHITHCHER </vt:lpstr>
      <vt:lpstr>ARCHITHCHER </vt:lpstr>
      <vt:lpstr>ARCHITHCHER </vt:lpstr>
      <vt:lpstr>ARCHITHCHER </vt:lpstr>
      <vt:lpstr>ARCHITHCHER </vt:lpstr>
      <vt:lpstr>ARCHITHCHER </vt:lpstr>
      <vt:lpstr>ARCHITHCHER </vt:lpstr>
      <vt:lpstr>ARCHITHCHER </vt:lpstr>
      <vt:lpstr>ARCHITHCHER </vt:lpstr>
      <vt:lpstr>ARCHITHCHER </vt:lpstr>
      <vt:lpstr>ARCHITHCHER </vt:lpstr>
      <vt:lpstr>ARCHITHCHER </vt:lpstr>
      <vt:lpstr>ARCHITHCHER </vt:lpstr>
      <vt:lpstr>Point cloud in health care</vt:lpstr>
      <vt:lpstr>CONCULISION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26</cp:revision>
  <dcterms:created xsi:type="dcterms:W3CDTF">2022-05-26T07:39:24Z</dcterms:created>
  <dcterms:modified xsi:type="dcterms:W3CDTF">2022-05-29T08:17:42Z</dcterms:modified>
</cp:coreProperties>
</file>